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6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ейсбук\FB_IMG_162110396697723341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 rot="5400000">
            <a:off x="4000508" y="-4000508"/>
            <a:ext cx="1142984" cy="9144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фейсбук\FB_IMG_162110396697723341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 rot="5400000">
            <a:off x="4000508" y="1714508"/>
            <a:ext cx="1142984" cy="9144000"/>
          </a:xfrm>
          <a:prstGeom prst="rect">
            <a:avLst/>
          </a:prstGeom>
          <a:noFill/>
        </p:spPr>
      </p:pic>
      <p:pic>
        <p:nvPicPr>
          <p:cNvPr id="5" name="Рисунок 4" descr="https://naurok.com.ua/uploads/files/104182/73141/78038_html/images/73141.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91440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3500462"/>
          </a:xfrm>
        </p:spPr>
        <p:txBody>
          <a:bodyPr>
            <a:normAutofit fontScale="70000" lnSpcReduction="20000"/>
          </a:bodyPr>
          <a:lstStyle/>
          <a:p>
            <a:pPr fontAlgn="b">
              <a:buFont typeface="Wingdings" pitchFamily="2" charset="2"/>
              <a:buChar char="ü"/>
            </a:pPr>
            <a:r>
              <a:rPr lang="uk-UA" dirty="0"/>
              <a:t>У жодному разі не з’ясовуйте стосунки з кривдником, який перебуває у стані алкогольного та наркотичного сп’яніння.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У жодному випадку не відповідайте агресією на агресію.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Не починайте кричати чи плакати. Говоріть із кривдником чітко. Спробуйте заспокоїтися самі та дайте час заспокоїтися кривднику (вийдіть в іншу кімнату, на вулицю).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Лише тоді, коли Ваш партнер заспокоївся та готовий адекватно спілкуватися, обговоріть ситуацію. У розмові використовуйте </a:t>
            </a:r>
            <a:r>
              <a:rPr lang="uk-UA" dirty="0" smtClean="0"/>
              <a:t>«Я-висловлювання</a:t>
            </a:r>
            <a:r>
              <a:rPr lang="uk-UA" dirty="0"/>
              <a:t>» (говоріть про свої почуття та відчуття, не звинувачуйте та не докоряйте, пропонуйте вихід із ситуації: «Я почуваюся збентежено, коли ти поводишся таким чином».</a:t>
            </a:r>
            <a:endParaRPr lang="ru-RU" dirty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9218" name="Picture 2" descr="D:\ДОКУМЕНТИ\Психолог та соціальний педагог\16 днів проти насильства\28019731_3bffab3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268682" cy="3031743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ДОКУМЕНТИ\Психолог та соціальний педагог\16 днів проти насильств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37120"/>
            <a:ext cx="4857752" cy="35784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Жити без насильства.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/>
              <a:t> Я знаю свої права і вмію ним користуватися;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нікому не дозволю принижувати й ображати себе;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Якщо зі мною трапиться щось недобре, розповім людям яким довіряю;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знаю куди потрібно звернутися для захисту своїх прав</a:t>
            </a:r>
            <a:r>
              <a:rPr lang="uk-UA" i="1" dirty="0"/>
              <a:t> (психолога, кримінальної поліції у справах неповнолітніх, поліцію, адміністрацію школи, кл. керівника, на гарячу лінію)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знаю ,що мені гарантовано захист своїх прав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advTm="20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ДОКУМЕНТИ\Психолог та соціальний педагог\16 днів проти насильства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7"/>
            <a:ext cx="7786741" cy="62293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Правила поведінки в конфліктних ситуаціях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uk-UA" dirty="0" smtClean="0"/>
              <a:t>Дати співрозмовнику виговоритися</a:t>
            </a:r>
            <a:r>
              <a:rPr lang="uk-UA" dirty="0"/>
              <a:t>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Вимагайте обґрунтування його звинувачень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Знайдіть заспокійливі слова;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Розгляньте проблему як задачу з підручника і знайдіть ї вирішення;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Дайте </a:t>
            </a:r>
            <a:r>
              <a:rPr lang="uk-UA" dirty="0" smtClean="0"/>
              <a:t>співрозмовнику зберегти </a:t>
            </a:r>
            <a:r>
              <a:rPr lang="uk-UA" dirty="0"/>
              <a:t>своє обличчя;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Збережіть і своє обличчя, утримуйте позицію на рівних;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Не бійтеся компромісу і вибачень;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Домовляйтеся і не руйнуйте мирні стосунки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Не реагуйте на погрози;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Вмійте прощати собі і іншим;</a:t>
            </a: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C00000"/>
                </a:solidFill>
              </a:rPr>
              <a:t>Пам’ятайте, що під загрозою знаходиться Ваше здоров’я та життя.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214841"/>
          </a:xfrm>
        </p:spPr>
        <p:txBody>
          <a:bodyPr>
            <a:normAutofit lnSpcReduction="10000"/>
          </a:bodyPr>
          <a:lstStyle/>
          <a:p>
            <a:pPr fontAlgn="b"/>
            <a:r>
              <a:rPr lang="uk-UA" b="1" dirty="0" smtClean="0"/>
              <a:t>Зверніться до практичного психолога та соціального педагога за підтримкою</a:t>
            </a:r>
          </a:p>
          <a:p>
            <a:pPr fontAlgn="b"/>
            <a:r>
              <a:rPr lang="uk-UA" b="1" dirty="0" smtClean="0"/>
              <a:t>Зателефонуйте до служби у справах дітей селищної ради</a:t>
            </a:r>
          </a:p>
          <a:p>
            <a:pPr fontAlgn="b"/>
            <a:r>
              <a:rPr lang="uk-UA" b="1" dirty="0" smtClean="0"/>
              <a:t>Телефонуйте </a:t>
            </a:r>
            <a:r>
              <a:rPr lang="uk-UA" b="1" dirty="0"/>
              <a:t>в поліцію – 102 </a:t>
            </a:r>
          </a:p>
          <a:p>
            <a:pPr fontAlgn="b"/>
            <a:r>
              <a:rPr lang="uk-UA" b="1" dirty="0" smtClean="0"/>
              <a:t>Національна гаряча лінія </a:t>
            </a:r>
            <a:r>
              <a:rPr lang="uk-UA" b="1" dirty="0"/>
              <a:t>з попередження домашнього насильства – 0800500335 або 386 (з мобільного</a:t>
            </a:r>
            <a:r>
              <a:rPr lang="uk-UA" b="1" dirty="0" smtClean="0"/>
              <a:t>).</a:t>
            </a:r>
          </a:p>
          <a:p>
            <a:pPr fontAlgn="b"/>
            <a:endParaRPr lang="ru-RU" dirty="0"/>
          </a:p>
        </p:txBody>
      </p:sp>
    </p:spTree>
  </p:cSld>
  <p:clrMapOvr>
    <a:masterClrMapping/>
  </p:clrMapOvr>
  <p:transition advTm="20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2714644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Водотиївський ліцей</a:t>
            </a:r>
            <a:br>
              <a:rPr lang="uk-UA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Брусилівської селищної ради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858180" cy="240032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Практичний психолог та соціальний педагог</a:t>
            </a:r>
          </a:p>
          <a:p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Шемет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Анастасія Анатоліївна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8786874" cy="1957400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Домашнє насильство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 – це фізичне, психологічне, сексуальне та економічне приниження, залякування, утиски з метою здійснення постійного контролю однієї людини над іншою.</a:t>
            </a:r>
            <a:br>
              <a:rPr lang="uk-UA" sz="2800" dirty="0" smtClean="0">
                <a:latin typeface="Arial" pitchFamily="34" charset="0"/>
                <a:cs typeface="Arial" pitchFamily="34" charset="0"/>
              </a:rPr>
            </a:b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ДОКУМЕНТИ\Психолог та соціальний педагог\16 днів проти насильств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428868"/>
            <a:ext cx="4213118" cy="3719531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2857520"/>
          </a:xfrm>
        </p:spPr>
        <p:txBody>
          <a:bodyPr>
            <a:noAutofit/>
          </a:bodyPr>
          <a:lstStyle/>
          <a:p>
            <a:pPr algn="l" fontAlgn="b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Фізичне насильство: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 ляпаси, потиличники, кусання, удушення, штовхання, побиття….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ДОКУМЕНТИ\Психолог та соціальний педагог\16 днів проти насильства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6019808" cy="338614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9982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/>
              <a:t>Психологічне насильство:</a:t>
            </a:r>
            <a:r>
              <a:rPr lang="uk-UA" sz="3200" dirty="0"/>
              <a:t> словесні образи, крики, приниження, залякування, шантажування….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098" name="Picture 2" descr="D:\ДОКУМЕНТИ\Психолог та соціальний педагог\16 днів проти насильства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5072098" cy="2957522"/>
          </a:xfrm>
          <a:prstGeom prst="rect">
            <a:avLst/>
          </a:prstGeom>
          <a:noFill/>
        </p:spPr>
      </p:pic>
      <p:pic>
        <p:nvPicPr>
          <p:cNvPr id="4100" name="Picture 4" descr="D:\ДОКУМЕНТИ\Психолог та соціальний педагог\16 днів проти насильства\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2692" y="1857365"/>
            <a:ext cx="3458899" cy="3714776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2928958"/>
          </a:xfrm>
        </p:spPr>
        <p:txBody>
          <a:bodyPr>
            <a:noAutofit/>
          </a:bodyPr>
          <a:lstStyle/>
          <a:p>
            <a:pPr algn="l" fontAlgn="b"/>
            <a:r>
              <a:rPr lang="uk-UA" sz="3200" b="1" dirty="0"/>
              <a:t>Сексуальне насильство:</a:t>
            </a:r>
            <a:r>
              <a:rPr lang="uk-UA" sz="3200" dirty="0"/>
              <a:t> примус до статевих контактів, зґвалтування, примус до небажаних форм статевих контактів, примус до спостереження за статевим контактом кривдника з іншими, залучення до </a:t>
            </a:r>
            <a:r>
              <a:rPr lang="uk-UA" sz="3200" dirty="0" err="1"/>
              <a:t>порно-індустрії</a:t>
            </a:r>
            <a:r>
              <a:rPr lang="uk-UA" sz="3200" dirty="0"/>
              <a:t>.</a:t>
            </a:r>
            <a:endParaRPr lang="ru-RU" sz="3200" dirty="0"/>
          </a:p>
        </p:txBody>
      </p:sp>
      <p:pic>
        <p:nvPicPr>
          <p:cNvPr id="5122" name="Picture 2" descr="D:\ДОКУМЕНТИ\Психолог та соціальний педагог\16 днів проти насильства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14686"/>
            <a:ext cx="3139789" cy="2924181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l" fontAlgn="b"/>
            <a:r>
              <a:rPr lang="uk-UA" sz="3200" b="1" dirty="0"/>
              <a:t>Економічне насильство:</a:t>
            </a:r>
            <a:r>
              <a:rPr lang="uk-UA" sz="3200" dirty="0"/>
              <a:t> обмеження у доступі до власних коштів, утиски свободи використання коштів, позбавлення житла, їжі, одягу, заборона навчатися або обирати місце роботи.</a:t>
            </a:r>
            <a:endParaRPr lang="ru-RU" sz="3200" dirty="0"/>
          </a:p>
        </p:txBody>
      </p:sp>
      <p:pic>
        <p:nvPicPr>
          <p:cNvPr id="3" name="Рисунок 2" descr="Насилля - це сміття, яке треба виносити з дому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14620"/>
            <a:ext cx="614553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ОКУМЕНТИ\Психолог та соціальний педагог\16 днів проти насильства\1609333356_1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9829" y="3143248"/>
            <a:ext cx="4604171" cy="30718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1357314"/>
          </a:xfrm>
        </p:spPr>
        <p:txBody>
          <a:bodyPr>
            <a:noAutofit/>
          </a:bodyPr>
          <a:lstStyle/>
          <a:p>
            <a:pPr algn="l"/>
            <a:r>
              <a:rPr lang="uk-UA" sz="2400" dirty="0">
                <a:latin typeface="Arial" pitchFamily="34" charset="0"/>
                <a:cs typeface="Arial" pitchFamily="34" charset="0"/>
              </a:rPr>
              <a:t>Найбільш ганебне насильство над дітьми. Зростає батьківська жорстокість, кількість тілесних ушкоджень, вбивства. Діти позбавлені турботи батьків нерідко гинуть. Як наслідок – діти втрачають довіру і пошану до батьків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715040" cy="378621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Основні причини насилля в сім’ї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 Матеріальні труднощі;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Наявність в сім’ї безробітного;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Невирішеність житлової проблеми;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Алкоголізм та пияцтво серед членів сім’ї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Неповна сім’я;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Дитина інвалід;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Небажана дитина;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Важка дитина;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Сімейні конфлікти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Прояви домашнього насильства.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071546"/>
            <a:ext cx="5472122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Фізичне знущання над дитиною</a:t>
            </a:r>
            <a:endParaRPr lang="ru-RU" dirty="0"/>
          </a:p>
          <a:p>
            <a:pPr lvl="0"/>
            <a:r>
              <a:rPr lang="uk-UA" dirty="0"/>
              <a:t>Залякування, навіювання страху за допомогою жестів, поглядів;</a:t>
            </a:r>
            <a:endParaRPr lang="ru-RU" dirty="0"/>
          </a:p>
          <a:p>
            <a:pPr lvl="0"/>
            <a:r>
              <a:rPr lang="uk-UA" dirty="0"/>
              <a:t>Постійний контроль її доступу до спілкування з ровесниками,</a:t>
            </a:r>
            <a:endParaRPr lang="ru-RU" dirty="0"/>
          </a:p>
          <a:p>
            <a:pPr lvl="0"/>
            <a:r>
              <a:rPr lang="uk-UA" dirty="0"/>
              <a:t>Родичами, одним із батьків;</a:t>
            </a:r>
            <a:endParaRPr lang="ru-RU" dirty="0"/>
          </a:p>
          <a:p>
            <a:pPr lvl="0"/>
            <a:r>
              <a:rPr lang="uk-UA" dirty="0"/>
              <a:t>Використання образливих прізвиськ, ігнорування її, незадоволення її основних потреб;</a:t>
            </a:r>
            <a:endParaRPr lang="ru-RU" dirty="0"/>
          </a:p>
          <a:p>
            <a:pPr lvl="0"/>
            <a:r>
              <a:rPr lang="uk-UA" dirty="0"/>
              <a:t>Порушення її статевої недоторканності;</a:t>
            </a:r>
            <a:endParaRPr lang="ru-RU" dirty="0"/>
          </a:p>
          <a:p>
            <a:pPr lvl="0"/>
            <a:r>
              <a:rPr lang="uk-UA" dirty="0"/>
              <a:t>Ухиляння від обов’язків щодо дитини;</a:t>
            </a:r>
            <a:endParaRPr lang="ru-RU" dirty="0"/>
          </a:p>
          <a:p>
            <a:pPr lvl="0"/>
            <a:r>
              <a:rPr lang="uk-UA" dirty="0"/>
              <a:t>Втягування у з’ясування стосунків і використання їх задля шантажу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7170" name="Picture 2" descr="D:\ДОКУМЕНТИ\Психолог та соціальний педагог\16 днів проти насильств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214711" cy="2003535"/>
          </a:xfrm>
          <a:prstGeom prst="rect">
            <a:avLst/>
          </a:prstGeom>
          <a:noFill/>
        </p:spPr>
      </p:pic>
      <p:pic>
        <p:nvPicPr>
          <p:cNvPr id="7171" name="Picture 3" descr="D:\ДОКУМЕНТИ\Психолог та соціальний педагог\16 днів проти насильств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3209925" cy="2000264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Як уникнути насилля</a:t>
            </a:r>
            <a:r>
              <a:rPr lang="uk-UA" dirty="0"/>
              <a:t>? </a:t>
            </a:r>
            <a:r>
              <a:rPr lang="uk-UA" b="1" dirty="0"/>
              <a:t>Пам’ятка для дітей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dirty="0"/>
              <a:t>Уникай ситуацій, які можуть привести до насильства;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Говори спокійно, впевнено;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Дай агресору можливість зупинитися;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Не прагни помсти ворогам;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Умій просити вибачення;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Попроси допомоги. Це не ознака боягузтва!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Ти маєш право відмовитися робити те ,до чого тебе примушують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Ти маєш право на допомогу;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Обмежте спілкування з кривдником;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Звернися до психолога, органів опіки, кл. керівника…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Звернися до лікаря</a:t>
            </a:r>
            <a:endParaRPr lang="ru-RU" dirty="0"/>
          </a:p>
        </p:txBody>
      </p:sp>
      <p:pic>
        <p:nvPicPr>
          <p:cNvPr id="8194" name="Picture 2" descr="D:\ДОКУМЕНТИ\Психолог та соціальний педагог\16 днів проти насильства\agr4-symbol-s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5628" y="1857364"/>
            <a:ext cx="2138372" cy="2138372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422</Words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Домашнє насильство – це фізичне, психологічне, сексуальне та економічне приниження, залякування, утиски з метою здійснення постійного контролю однієї людини над іншою. </vt:lpstr>
      <vt:lpstr>Фізичне насильство: ляпаси, потиличники, кусання, удушення, штовхання, побиття….</vt:lpstr>
      <vt:lpstr>Психологічне насильство: словесні образи, крики, приниження, залякування, шантажування…. </vt:lpstr>
      <vt:lpstr>Сексуальне насильство: примус до статевих контактів, зґвалтування, примус до небажаних форм статевих контактів, примус до спостереження за статевим контактом кривдника з іншими, залучення до порно-індустрії.</vt:lpstr>
      <vt:lpstr>Економічне насильство: обмеження у доступі до власних коштів, утиски свободи використання коштів, позбавлення житла, їжі, одягу, заборона навчатися або обирати місце роботи.</vt:lpstr>
      <vt:lpstr>Найбільш ганебне насильство над дітьми. Зростає батьківська жорстокість, кількість тілесних ушкоджень, вбивства. Діти позбавлені турботи батьків нерідко гинуть. Як наслідок – діти втрачають довіру і пошану до батьків</vt:lpstr>
      <vt:lpstr>Прояви домашнього насильства. </vt:lpstr>
      <vt:lpstr>Як уникнути насилля? Пам’ятка для дітей </vt:lpstr>
      <vt:lpstr>Слайд 10</vt:lpstr>
      <vt:lpstr>Жити без насильства.</vt:lpstr>
      <vt:lpstr>Правила поведінки в конфліктних ситуаціях </vt:lpstr>
      <vt:lpstr>Пам’ятайте, що під загрозою знаходиться Ваше здоров’я та життя. </vt:lpstr>
      <vt:lpstr>Водотиївський ліцей Брусилівської селищної ради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31</cp:revision>
  <dcterms:modified xsi:type="dcterms:W3CDTF">2021-11-18T09:22:43Z</dcterms:modified>
</cp:coreProperties>
</file>